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74" r:id="rId5"/>
    <p:sldId id="337" r:id="rId6"/>
    <p:sldId id="295" r:id="rId7"/>
    <p:sldId id="298" r:id="rId8"/>
    <p:sldId id="296" r:id="rId9"/>
    <p:sldId id="297" r:id="rId10"/>
    <p:sldId id="310" r:id="rId11"/>
    <p:sldId id="309" r:id="rId12"/>
    <p:sldId id="319" r:id="rId13"/>
    <p:sldId id="305" r:id="rId14"/>
    <p:sldId id="338" r:id="rId15"/>
    <p:sldId id="339" r:id="rId16"/>
    <p:sldId id="334" r:id="rId17"/>
    <p:sldId id="313" r:id="rId18"/>
    <p:sldId id="323" r:id="rId19"/>
    <p:sldId id="324" r:id="rId20"/>
    <p:sldId id="325" r:id="rId21"/>
    <p:sldId id="326" r:id="rId22"/>
    <p:sldId id="345" r:id="rId23"/>
    <p:sldId id="327" r:id="rId24"/>
    <p:sldId id="329" r:id="rId25"/>
    <p:sldId id="330" r:id="rId26"/>
    <p:sldId id="328" r:id="rId27"/>
    <p:sldId id="333" r:id="rId28"/>
    <p:sldId id="346" r:id="rId29"/>
    <p:sldId id="332" r:id="rId30"/>
    <p:sldId id="347" r:id="rId31"/>
    <p:sldId id="336" r:id="rId32"/>
    <p:sldId id="318" r:id="rId33"/>
  </p:sldIdLst>
  <p:sldSz cx="12192000" cy="6858000"/>
  <p:notesSz cx="6985000" cy="92837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eattle Text" pitchFamily="2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ow, Evelyn" initials="CE" lastIdx="0" clrIdx="0">
    <p:extLst>
      <p:ext uri="{19B8F6BF-5375-455C-9EA6-DF929625EA0E}">
        <p15:presenceInfo xmlns:p15="http://schemas.microsoft.com/office/powerpoint/2012/main" userId="S-1-5-21-1005559283-1549754204-3747669754-137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4" autoAdjust="0"/>
    <p:restoredTop sz="87698" autoAdjust="0"/>
  </p:normalViewPr>
  <p:slideViewPr>
    <p:cSldViewPr snapToGrid="0">
      <p:cViewPr>
        <p:scale>
          <a:sx n="100" d="100"/>
          <a:sy n="100" d="100"/>
        </p:scale>
        <p:origin x="60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F1C388-954F-4D82-8BB2-99FD25FDE5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11" cy="464606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4026F-5478-4AC9-8B75-7AA0564829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498" y="0"/>
            <a:ext cx="3027311" cy="464606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r">
              <a:defRPr sz="1200"/>
            </a:lvl1pPr>
          </a:lstStyle>
          <a:p>
            <a:fld id="{064D2BE7-09C7-4B54-962B-45B99B2D528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2FFAB-57C0-4313-8C1A-8E58AE3E0A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9096"/>
            <a:ext cx="3027311" cy="464604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D10C6-804E-4B84-AFFD-C27C97DF13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498" y="8819096"/>
            <a:ext cx="3027311" cy="464604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r">
              <a:defRPr sz="1200"/>
            </a:lvl1pPr>
          </a:lstStyle>
          <a:p>
            <a:fld id="{BC8DAC04-5ECA-44CD-97DF-1FA644CCE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143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2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746BAE5B-F118-4961-BA92-79310DC277B4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1160463"/>
            <a:ext cx="5565775" cy="3132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2"/>
            <a:ext cx="5588000" cy="3655457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B6462E38-1DBF-493E-8775-8109287F1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371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8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Making multi-modal investments: pedestrian, transit, vehicles (including freight), and bicycle</a:t>
            </a:r>
          </a:p>
          <a:p>
            <a:endParaRPr lang="en-US" dirty="0"/>
          </a:p>
          <a:p>
            <a:r>
              <a:rPr lang="en-US" dirty="0"/>
              <a:t>9 projects and one Neighborhood Programmatic Improvement project</a:t>
            </a:r>
          </a:p>
          <a:p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07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known funding sources</a:t>
            </a:r>
          </a:p>
        </p:txBody>
      </p:sp>
    </p:spTree>
    <p:extLst>
      <p:ext uri="{BB962C8B-B14F-4D97-AF65-F5344CB8AC3E}">
        <p14:creationId xmlns:p14="http://schemas.microsoft.com/office/powerpoint/2010/main" val="2885587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known funding sources</a:t>
            </a:r>
          </a:p>
        </p:txBody>
      </p:sp>
    </p:spTree>
    <p:extLst>
      <p:ext uri="{BB962C8B-B14F-4D97-AF65-F5344CB8AC3E}">
        <p14:creationId xmlns:p14="http://schemas.microsoft.com/office/powerpoint/2010/main" val="3337803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known funding sources</a:t>
            </a:r>
          </a:p>
        </p:txBody>
      </p:sp>
    </p:spTree>
    <p:extLst>
      <p:ext uri="{BB962C8B-B14F-4D97-AF65-F5344CB8AC3E}">
        <p14:creationId xmlns:p14="http://schemas.microsoft.com/office/powerpoint/2010/main" val="2889377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Initial 10-year project listing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Port of Seattle are partners for Broad 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6 known funding 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676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77" indent="-342077">
              <a:spcAft>
                <a:spcPts val="1197"/>
              </a:spcAft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Ave N and Queen Anne Ave N are key north-south corridors that connect Belltown and Uptown and serve the front door of the Seattle Center arena.</a:t>
            </a:r>
          </a:p>
          <a:p>
            <a:pPr marL="342077" indent="-342077">
              <a:spcAft>
                <a:spcPts val="1197"/>
              </a:spcAft>
            </a:pPr>
            <a:r>
              <a:rPr lang="en-US" dirty="0"/>
              <a:t>Prioritize people taking transit, walking, and bicycling by including transit-only lanes, protected bicycle lanes, and pedestrian improvements.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54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77" indent="-342077">
              <a:spcAft>
                <a:spcPts val="1197"/>
              </a:spcAft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Ave N and Queen Anne Ave N are key north-south corridors that connect Belltown and Uptown and serve the front door of the Seattle Center arena.</a:t>
            </a:r>
          </a:p>
          <a:p>
            <a:pPr marL="342077" indent="-342077">
              <a:spcAft>
                <a:spcPts val="1197"/>
              </a:spcAft>
            </a:pPr>
            <a:r>
              <a:rPr lang="en-US" dirty="0"/>
              <a:t>Prioritize people taking transit, walking, and bicycling by including transit-only lanes, protected bicycle lanes, and pedestrian improvements.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84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77" indent="-342077">
              <a:spcAft>
                <a:spcPts val="1197"/>
              </a:spcAft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Ave N and Queen Anne Ave N are key north-south corridors that connect Belltown and Uptown and serve the front door of the Seattle Center arena.</a:t>
            </a:r>
          </a:p>
          <a:p>
            <a:pPr marL="342077" indent="-342077">
              <a:spcAft>
                <a:spcPts val="1197"/>
              </a:spcAft>
            </a:pPr>
            <a:r>
              <a:rPr lang="en-US" dirty="0"/>
              <a:t>Prioritize people taking transit, walking, and bicycling by including transit-only lanes, protected bicycle lanes, and pedestrian improvements.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300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Operational analysis of PBL route </a:t>
            </a:r>
            <a:r>
              <a:rPr lang="en-US" dirty="0" err="1"/>
              <a:t>wrt</a:t>
            </a:r>
            <a:r>
              <a:rPr lang="en-US" dirty="0"/>
              <a:t> to 1</a:t>
            </a:r>
            <a:r>
              <a:rPr lang="en-US" baseline="30000" dirty="0"/>
              <a:t>st</a:t>
            </a:r>
            <a:r>
              <a:rPr lang="en-US" dirty="0"/>
              <a:t>/Denny, 1</a:t>
            </a:r>
            <a:r>
              <a:rPr lang="en-US" baseline="30000" dirty="0"/>
              <a:t>st</a:t>
            </a:r>
            <a:r>
              <a:rPr lang="en-US" dirty="0"/>
              <a:t>/Broad, and 2</a:t>
            </a:r>
            <a:r>
              <a:rPr lang="en-US" baseline="30000" dirty="0"/>
              <a:t>nd</a:t>
            </a:r>
            <a:r>
              <a:rPr lang="en-US" dirty="0"/>
              <a:t>/Broad signal, transit, general purpose, and freight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50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29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r>
              <a:rPr lang="en-US" dirty="0"/>
              <a:t>Earlier expenditure of</a:t>
            </a:r>
            <a:r>
              <a:rPr lang="en-US" i="1" dirty="0"/>
              <a:t> Project F: Monorail Improvements</a:t>
            </a:r>
            <a:r>
              <a:rPr lang="en-US" dirty="0"/>
              <a:t> funding to 2020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in anticipation of near-term investments that will allow for better use of this existing transit asset</a:t>
            </a:r>
          </a:p>
          <a:p>
            <a:pPr defTabSz="912205">
              <a:defRPr/>
            </a:pPr>
            <a:endParaRPr lang="en-US" dirty="0"/>
          </a:p>
          <a:p>
            <a:pPr defTabSz="912205">
              <a:defRPr/>
            </a:pPr>
            <a:r>
              <a:rPr lang="en-US" dirty="0"/>
              <a:t>Deferral of</a:t>
            </a:r>
            <a:r>
              <a:rPr lang="en-US" i="1" dirty="0"/>
              <a:t> Project D: East Seattle Center to Belltown Bicycle Connection </a:t>
            </a:r>
            <a:r>
              <a:rPr lang="en-US" dirty="0"/>
              <a:t>beyond the 10-year implementation horizon;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this project was the lowest priority project included in the draft plan</a:t>
            </a:r>
          </a:p>
          <a:p>
            <a:pPr defTabSz="912205">
              <a:defRPr/>
            </a:pPr>
            <a:endParaRPr lang="en-US" dirty="0"/>
          </a:p>
          <a:p>
            <a:pPr defTabSz="912205">
              <a:defRPr/>
            </a:pPr>
            <a:r>
              <a:rPr lang="en-US" dirty="0"/>
              <a:t>Earlier opportunity to program the next series of projects;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prior to 2030, staff can start the planning process for “NODO MAP Phase 2: 2030-2040” use of CATF funds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since funding is programmed out for a 10-year horizon, not 20-years as assumed in the draft NODO MAP</a:t>
            </a:r>
          </a:p>
        </p:txBody>
      </p:sp>
    </p:spTree>
    <p:extLst>
      <p:ext uri="{BB962C8B-B14F-4D97-AF65-F5344CB8AC3E}">
        <p14:creationId xmlns:p14="http://schemas.microsoft.com/office/powerpoint/2010/main" val="3828819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77" indent="-342077"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dirty="0"/>
              <a:t>Not in original NODO MAP plan.  Originally was going to be signal for ped/bike crossing, but further outreach from public led to Thomas St Redefined (updated concept plan).</a:t>
            </a:r>
          </a:p>
          <a:p>
            <a:pPr marL="342077" indent="-342077"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dirty="0"/>
              <a:t>Reviewing adopted budget which included Council budget actions for Thomas St funding, may be specific to east of Seattle Center.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110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5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11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77" indent="-342077"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Ave N and Queen Anne Ave N are key north-south corridors that connect Belltown and Uptown and serve the front door of the Seattle Center arena.</a:t>
            </a:r>
          </a:p>
          <a:p>
            <a:pPr marL="342077" indent="-342077">
              <a:spcAft>
                <a:spcPts val="1197"/>
              </a:spcAft>
            </a:pPr>
            <a:r>
              <a:rPr lang="en-US" dirty="0"/>
              <a:t>Prioritize people taking transit, walking, and bicycling by including transit-only lanes, protected bicycle lanes, and pedestrian improvements.</a:t>
            </a:r>
          </a:p>
          <a:p>
            <a:pPr marL="342077" indent="-342077"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dirty="0"/>
              <a:t>Route selection was through the NODO outreach process with follow up on slope analysis</a:t>
            </a:r>
          </a:p>
          <a:p>
            <a:pPr marL="342077" indent="-342077"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dirty="0"/>
              <a:t>Reviewing all-stop warrants for NGW guidance</a:t>
            </a:r>
          </a:p>
          <a:p>
            <a:pPr marL="799277" lvl="1" indent="-342077"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speeds low</a:t>
            </a:r>
          </a:p>
          <a:p>
            <a:pPr marL="799277" lvl="1" indent="-342077"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 people cross busy streets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159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77" indent="-342077"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dirty="0"/>
              <a:t>Reviewing new neighborhood greenway in coordination with 2-way PBLs by OVG</a:t>
            </a:r>
          </a:p>
          <a:p>
            <a:pPr marL="342077" indent="-342077"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dirty="0"/>
              <a:t>Signal timing and phasing</a:t>
            </a:r>
          </a:p>
          <a:p>
            <a:pPr marL="342077" indent="-342077">
              <a:spcAft>
                <a:spcPts val="1197"/>
              </a:spcAft>
              <a:buFont typeface="Arial" panose="020B0604020202020204" pitchFamily="34" charset="0"/>
              <a:buChar char="•"/>
            </a:pPr>
            <a:r>
              <a:rPr lang="en-US" dirty="0"/>
              <a:t>Segment is part of Thomas St Redefined but these improvements are what is needed for 2021 opening for PBLs.</a:t>
            </a:r>
          </a:p>
        </p:txBody>
      </p:sp>
    </p:spTree>
    <p:extLst>
      <p:ext uri="{BB962C8B-B14F-4D97-AF65-F5344CB8AC3E}">
        <p14:creationId xmlns:p14="http://schemas.microsoft.com/office/powerpoint/2010/main" val="2876608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56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 options that team is currently reviewing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Further outreach to be conducted</a:t>
            </a:r>
          </a:p>
        </p:txBody>
      </p:sp>
    </p:spTree>
    <p:extLst>
      <p:ext uri="{BB962C8B-B14F-4D97-AF65-F5344CB8AC3E}">
        <p14:creationId xmlns:p14="http://schemas.microsoft.com/office/powerpoint/2010/main" val="2175129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Extend E of Dexter – next phase. </a:t>
            </a:r>
            <a:r>
              <a:rPr lang="en-US"/>
              <a:t>Mercer </a:t>
            </a:r>
            <a:r>
              <a:rPr lang="en-US" dirty="0"/>
              <a:t>Mega Block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62E38-1DBF-493E-8775-8109287F1E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533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r>
              <a:rPr lang="en-US" dirty="0"/>
              <a:t>Earlier expenditure of</a:t>
            </a:r>
            <a:r>
              <a:rPr lang="en-US" i="1" dirty="0"/>
              <a:t> Project F: Monorail Improvements</a:t>
            </a:r>
            <a:r>
              <a:rPr lang="en-US" dirty="0"/>
              <a:t> funding to 2020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in anticipation of near-term investments that will allow for better use of this existing transit asset</a:t>
            </a:r>
          </a:p>
          <a:p>
            <a:pPr defTabSz="912205">
              <a:defRPr/>
            </a:pPr>
            <a:endParaRPr lang="en-US" dirty="0"/>
          </a:p>
          <a:p>
            <a:pPr defTabSz="912205">
              <a:defRPr/>
            </a:pPr>
            <a:r>
              <a:rPr lang="en-US" dirty="0"/>
              <a:t>Deferral of</a:t>
            </a:r>
            <a:r>
              <a:rPr lang="en-US" i="1" dirty="0"/>
              <a:t> Project D: East Seattle Center to Belltown Bicycle Connection </a:t>
            </a:r>
            <a:r>
              <a:rPr lang="en-US" dirty="0"/>
              <a:t>beyond the 10-year implementation horizon;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this project was the lowest priority project included in the draft plan</a:t>
            </a:r>
          </a:p>
          <a:p>
            <a:pPr defTabSz="912205">
              <a:defRPr/>
            </a:pPr>
            <a:endParaRPr lang="en-US" dirty="0"/>
          </a:p>
          <a:p>
            <a:pPr defTabSz="912205">
              <a:defRPr/>
            </a:pPr>
            <a:r>
              <a:rPr lang="en-US" dirty="0"/>
              <a:t>Earlier opportunity to program the next series of projects;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prior to 2030, staff can start the planning process for “NODO MAP Phase 2: 2030-2040” use of CATF funds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since funding is programmed out for a 10-year horizon, not 20-years as assumed in the draft NODO MAP</a:t>
            </a:r>
          </a:p>
        </p:txBody>
      </p:sp>
    </p:spTree>
    <p:extLst>
      <p:ext uri="{BB962C8B-B14F-4D97-AF65-F5344CB8AC3E}">
        <p14:creationId xmlns:p14="http://schemas.microsoft.com/office/powerpoint/2010/main" val="2952304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2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NODO MAP </a:t>
            </a:r>
          </a:p>
          <a:p>
            <a:pPr marL="627141" lvl="1" indent="-171039">
              <a:buFont typeface="Arial" panose="020B0604020202020204" pitchFamily="34" charset="0"/>
              <a:buChar char="•"/>
            </a:pPr>
            <a:r>
              <a:rPr lang="en-US" dirty="0"/>
              <a:t>In reality, producing a prioritized list of projects specific to this effort</a:t>
            </a:r>
          </a:p>
          <a:p>
            <a:pPr marL="627141" lvl="1" indent="-171039">
              <a:buFont typeface="Arial" panose="020B0604020202020204" pitchFamily="34" charset="0"/>
              <a:buChar char="•"/>
            </a:pPr>
            <a:r>
              <a:rPr lang="en-US" dirty="0"/>
              <a:t>Process kicked-off in October 2017, and the draft recommendations were shared with the public in October 2018</a:t>
            </a:r>
          </a:p>
          <a:p>
            <a:pPr marL="627141" lvl="1" indent="-171039">
              <a:buFont typeface="Arial" panose="020B0604020202020204" pitchFamily="34" charset="0"/>
              <a:buChar char="•"/>
            </a:pPr>
            <a:r>
              <a:rPr lang="en-US" dirty="0"/>
              <a:t>Project was guided by community-developed guiding principles</a:t>
            </a:r>
          </a:p>
        </p:txBody>
      </p:sp>
    </p:spTree>
    <p:extLst>
      <p:ext uri="{BB962C8B-B14F-4D97-AF65-F5344CB8AC3E}">
        <p14:creationId xmlns:p14="http://schemas.microsoft.com/office/powerpoint/2010/main" val="461563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Worked with 3 main community groups</a:t>
            </a:r>
          </a:p>
          <a:p>
            <a:endParaRPr lang="en-US" dirty="0"/>
          </a:p>
          <a:p>
            <a:r>
              <a:rPr lang="en-US" dirty="0"/>
              <a:t>Other outreach included: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City Planning Commission and Modal Boards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Neighborhood Intercept Surveys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Senior housing resident and staff conversations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Stakeholder/community briefings and discussions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Open houses and neighborhood meetings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Online engagement map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Walking and biking tours</a:t>
            </a:r>
          </a:p>
          <a:p>
            <a:endParaRPr lang="en-US" dirty="0"/>
          </a:p>
          <a:p>
            <a:r>
              <a:rPr lang="en-US" dirty="0"/>
              <a:t>Went from over 500 project ideas down to 45 Tier 1 projects. </a:t>
            </a:r>
          </a:p>
          <a:p>
            <a:endParaRPr lang="en-US" dirty="0"/>
          </a:p>
          <a:p>
            <a:r>
              <a:rPr lang="en-US" dirty="0"/>
              <a:t>Consolidated and prioritized into the recommended CTF projects</a:t>
            </a:r>
          </a:p>
          <a:p>
            <a:pPr marL="342077" indent="-174206" defTabSz="7094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Assess how projects support guiding principals</a:t>
            </a:r>
          </a:p>
          <a:p>
            <a:pPr marL="342077" indent="-174206" defTabSz="7094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Utilize technical analysis from the Arena EIS</a:t>
            </a:r>
          </a:p>
          <a:p>
            <a:pPr marL="342077" indent="-174206" defTabSz="7094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Apply community input, agency support, system needs</a:t>
            </a:r>
          </a:p>
          <a:p>
            <a:pPr marL="342077" indent="-174206" defTabSz="7094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Develop planning-level cost estimates for recommended projects</a:t>
            </a:r>
          </a:p>
          <a:p>
            <a:pPr marL="342077" indent="-174206" defTabSz="7094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342077" indent="-174206" defTabSz="7094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Came to the Bike Board in Jan 2018</a:t>
            </a:r>
          </a:p>
          <a:p>
            <a:pPr marL="342077" indent="-174206" defTabSz="7094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67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background, here are all of the projects already planned and programmed in North Downtown vicinity by SDOT and other partner agencies</a:t>
            </a:r>
          </a:p>
          <a:p>
            <a:endParaRPr lang="en-US" dirty="0"/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Arena MUP Decision and improvements along 1</a:t>
            </a:r>
            <a:r>
              <a:rPr lang="en-US" baseline="30000" dirty="0"/>
              <a:t>st</a:t>
            </a:r>
            <a:r>
              <a:rPr lang="en-US" dirty="0"/>
              <a:t> Ave N and Queen Anne Ave N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Thomas Street Redefined – update to 2013 concept plan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Thomas Street neighborhood greenway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WSDOT SR99 Surface Street Improvement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Denny Way ITS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Seattle Center Skate Park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&amp; Denny Signal Improvement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SCL Broad St Substation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Private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96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Arena MUP decision also includes projects that will make changes in the Arena vicinity: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Contribute funds to adaptive signals in the Arena vicinity</a:t>
            </a:r>
          </a:p>
          <a:p>
            <a:pPr marL="627141" lvl="1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Denny Way, Harrison St, 1</a:t>
            </a:r>
            <a:r>
              <a:rPr lang="en-US" baseline="30000" dirty="0">
                <a:latin typeface="+mn-lt"/>
              </a:rPr>
              <a:t>st</a:t>
            </a:r>
            <a:r>
              <a:rPr lang="en-US" dirty="0">
                <a:latin typeface="+mn-lt"/>
              </a:rPr>
              <a:t> Ave N, QA Ave N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Construct improvements along 1st Ave N and Queen Anne Ave N</a:t>
            </a:r>
          </a:p>
          <a:p>
            <a:pPr marL="627141" lvl="1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Pedestrian improvements</a:t>
            </a:r>
          </a:p>
          <a:p>
            <a:pPr marL="627141" lvl="1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Transit only lanes and a transit queue jump</a:t>
            </a:r>
          </a:p>
          <a:p>
            <a:pPr marL="627141" lvl="1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New signals and signal upgrades</a:t>
            </a:r>
          </a:p>
          <a:p>
            <a:pPr marL="627141" lvl="1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Protected bicycle lanes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Harrison St and 5th Ave N pedestrian improvements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Reconfigure the roadway at 2nd Ave and Denny Way</a:t>
            </a:r>
          </a:p>
          <a:p>
            <a:pPr marL="627141" lvl="1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To allow flushing of post-event garage vehicles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Develop an Arena Access Management Plan (AAMP), which will address how to mitigate transportation impacts during pre- and post-event</a:t>
            </a:r>
          </a:p>
          <a:p>
            <a:pPr marL="627141" lvl="1" indent="-171039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Currently in draft form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27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r>
              <a:rPr lang="en-US" dirty="0"/>
              <a:t>Use of funding sources and partnerships to contribute to projects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Land Conservation and Local Infrastructure Program (LCLIP)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Washington State Department of Transportation (WSDOT) resources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Other SDOT program funding</a:t>
            </a:r>
            <a:endParaRPr lang="en-US" sz="1400" dirty="0"/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lvl="1"/>
            <a:r>
              <a:rPr lang="en-US" sz="2400" i="1" dirty="0"/>
              <a:t>Project C2: Thomas Street Neighborhood Greenway</a:t>
            </a:r>
          </a:p>
          <a:p>
            <a:pPr lvl="1"/>
            <a:r>
              <a:rPr lang="en-US" sz="2400" i="1" dirty="0"/>
              <a:t>Project H: Denny Way Corridor</a:t>
            </a:r>
            <a:endParaRPr lang="en-US" sz="2800" dirty="0"/>
          </a:p>
          <a:p>
            <a:pPr lvl="1"/>
            <a:r>
              <a:rPr lang="en-US" sz="2400" i="1" dirty="0"/>
              <a:t>Project I: Harrison St Corridor</a:t>
            </a:r>
          </a:p>
          <a:p>
            <a:pPr lvl="1"/>
            <a:endParaRPr lang="en-US" sz="2800" dirty="0"/>
          </a:p>
          <a:p>
            <a:pPr defTabSz="912205">
              <a:defRPr/>
            </a:pPr>
            <a:r>
              <a:rPr lang="en-US" dirty="0"/>
              <a:t>Split </a:t>
            </a:r>
            <a:r>
              <a:rPr lang="en-US" i="1" dirty="0"/>
              <a:t>Project C: Thomas Street Greenway</a:t>
            </a:r>
            <a:r>
              <a:rPr lang="en-US" dirty="0"/>
              <a:t> into 2 projects (C1 and C2)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account for different funding sources proposed for the improvements east and west of the Arena</a:t>
            </a:r>
            <a:endParaRPr lang="en-US" sz="1400" dirty="0"/>
          </a:p>
          <a:p>
            <a:endParaRPr lang="en-US" dirty="0"/>
          </a:p>
          <a:p>
            <a:pPr defTabSz="912205">
              <a:defRPr/>
            </a:pPr>
            <a:r>
              <a:rPr lang="en-US" i="1" dirty="0"/>
              <a:t>Project J: Neighborhood Programmatic Improvements</a:t>
            </a:r>
            <a:r>
              <a:rPr lang="en-US" dirty="0"/>
              <a:t>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$1M budget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SDOT will continue ongoing coordination with the Arena Community Coordination Committee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confer with the group to prioritize programmatic investments in the 3 neighborhoods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Under this project, additional intersections may be reviewed for pedestrian improvements per neighborhood requests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1012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r>
              <a:rPr lang="en-US" dirty="0"/>
              <a:t>Earlier expenditure of</a:t>
            </a:r>
            <a:r>
              <a:rPr lang="en-US" i="1" dirty="0"/>
              <a:t> Project F: Monorail Improvements</a:t>
            </a:r>
            <a:r>
              <a:rPr lang="en-US" dirty="0"/>
              <a:t> funding to 2020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in anticipation of near-term investments that will allow for better use of this existing transit asset</a:t>
            </a:r>
          </a:p>
          <a:p>
            <a:pPr defTabSz="912205">
              <a:defRPr/>
            </a:pPr>
            <a:endParaRPr lang="en-US" dirty="0"/>
          </a:p>
          <a:p>
            <a:pPr defTabSz="912205">
              <a:defRPr/>
            </a:pPr>
            <a:r>
              <a:rPr lang="en-US" dirty="0"/>
              <a:t>Deferral of</a:t>
            </a:r>
            <a:r>
              <a:rPr lang="en-US" i="1" dirty="0"/>
              <a:t> Project D: East Seattle Center to Belltown Bicycle Connection </a:t>
            </a:r>
            <a:r>
              <a:rPr lang="en-US" dirty="0"/>
              <a:t>beyond the 10-year implementation horizon;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this project was the lowest priority project included in the draft plan</a:t>
            </a:r>
          </a:p>
          <a:p>
            <a:pPr defTabSz="912205">
              <a:defRPr/>
            </a:pPr>
            <a:endParaRPr lang="en-US" dirty="0"/>
          </a:p>
          <a:p>
            <a:pPr defTabSz="912205">
              <a:defRPr/>
            </a:pPr>
            <a:r>
              <a:rPr lang="en-US" dirty="0"/>
              <a:t>Earlier opportunity to program the next series of projects;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prior to 2030, staff can start the planning process for “NODO MAP Phase 2: 2030-2040” use of CATF funds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since funding is programmed out for a 10-year horizon, not 20-years as assumed in the draft NODO MAP</a:t>
            </a:r>
          </a:p>
        </p:txBody>
      </p:sp>
    </p:spTree>
    <p:extLst>
      <p:ext uri="{BB962C8B-B14F-4D97-AF65-F5344CB8AC3E}">
        <p14:creationId xmlns:p14="http://schemas.microsoft.com/office/powerpoint/2010/main" val="51850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r>
              <a:rPr lang="en-US" dirty="0"/>
              <a:t>Earlier expenditure of</a:t>
            </a:r>
            <a:r>
              <a:rPr lang="en-US" i="1" dirty="0"/>
              <a:t> Project F: Monorail Improvements</a:t>
            </a:r>
            <a:r>
              <a:rPr lang="en-US" dirty="0"/>
              <a:t> funding to 2020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in anticipation of near-term investments that will allow for better use of this existing transit asset</a:t>
            </a:r>
          </a:p>
          <a:p>
            <a:pPr defTabSz="912205">
              <a:defRPr/>
            </a:pPr>
            <a:endParaRPr lang="en-US" dirty="0"/>
          </a:p>
          <a:p>
            <a:pPr defTabSz="912205">
              <a:defRPr/>
            </a:pPr>
            <a:r>
              <a:rPr lang="en-US" dirty="0"/>
              <a:t>Deferral of</a:t>
            </a:r>
            <a:r>
              <a:rPr lang="en-US" i="1" dirty="0"/>
              <a:t> Project D: East Seattle Center to Belltown Bicycle Connection </a:t>
            </a:r>
            <a:r>
              <a:rPr lang="en-US" dirty="0"/>
              <a:t>beyond the 10-year implementation horizon;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this project was the lowest priority project included in the draft plan</a:t>
            </a:r>
          </a:p>
          <a:p>
            <a:pPr defTabSz="912205">
              <a:defRPr/>
            </a:pPr>
            <a:endParaRPr lang="en-US" dirty="0"/>
          </a:p>
          <a:p>
            <a:pPr defTabSz="912205">
              <a:defRPr/>
            </a:pPr>
            <a:r>
              <a:rPr lang="en-US" dirty="0"/>
              <a:t>Earlier opportunity to program the next series of projects;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prior to 2030, staff can start the planning process for “NODO MAP Phase 2: 2030-2040” use of CATF funds </a:t>
            </a:r>
          </a:p>
          <a:p>
            <a:pPr marL="171039" indent="-171039" defTabSz="912205">
              <a:buFont typeface="Arial" panose="020B0604020202020204" pitchFamily="34" charset="0"/>
              <a:buChar char="•"/>
              <a:defRPr/>
            </a:pPr>
            <a:r>
              <a:rPr lang="en-US" dirty="0"/>
              <a:t>since funding is programmed out for a 10-year horizon, not 20-years as assumed in the draft NODO MAP</a:t>
            </a:r>
          </a:p>
        </p:txBody>
      </p:sp>
    </p:spTree>
    <p:extLst>
      <p:ext uri="{BB962C8B-B14F-4D97-AF65-F5344CB8AC3E}">
        <p14:creationId xmlns:p14="http://schemas.microsoft.com/office/powerpoint/2010/main" val="319948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B5BF-7B1D-4C2F-8DCE-3B48B409DB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051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B9B91-2B82-4546-B83D-1C806B64C2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29874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A6640-AAF9-498F-A6FD-C91E4B710D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26F17-7903-4D43-813F-6A908669D6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0873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73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A49D0-05FB-4A13-9342-93E5AA7FB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80D4A-F83B-4EB0-9CF2-C37A931B4E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3328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0599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3097-AC2D-4E71-B5A6-B37F847BC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7275A-6671-4B2A-BF8E-E0A27F3239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0966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32B95-ABB2-41D5-B74B-4C216A8179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0966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85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860C1-C8F4-42C5-9A6B-D6B62C06F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D1FAB-9430-4266-9D4D-60E3919DFF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700" b="1">
                <a:latin typeface="+mj-lt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61C4E-4B6A-401B-9388-434C46C23CE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4172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6F982-9B7A-4DB7-BD8A-33EE8EBA929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700" b="1">
                <a:latin typeface="+mj-lt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2C2E3-4EBB-4A84-826A-812CC9487D3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4172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023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F0A6-C5A2-443E-8D49-43D6387DC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8047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45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E995-D949-4665-B2BE-6C1BCBCBF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3D865-FD4B-4775-8105-EA2753B934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93489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2C222-FAB2-4815-AD59-66AACA2A6E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399"/>
            <a:ext cx="3932237" cy="3864923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 dirty="0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100883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7CA1-AD78-47F2-9FA9-24CE3C9F4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A6B14-1176-46C3-92A7-C9D09DD5C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934898"/>
          </a:xfrm>
        </p:spPr>
        <p:txBody>
          <a:bodyPr anchor="b">
            <a:normAutofit/>
          </a:bodyPr>
          <a:lstStyle>
            <a:lvl1pPr marL="0" indent="0" algn="ctr">
              <a:buNone/>
              <a:defRPr sz="1351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76BB76-673A-42AA-810D-796158A9DA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399"/>
            <a:ext cx="3932237" cy="3864923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 dirty="0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41074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674A9-8420-4BC9-958B-60904E1F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E9525-7613-44D5-9D3B-D9B1A513A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9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A8B5E1-A20A-40A6-ADD7-A6D96AA0B5D0}"/>
              </a:ext>
            </a:extLst>
          </p:cNvPr>
          <p:cNvSpPr/>
          <p:nvPr userDrawn="1"/>
        </p:nvSpPr>
        <p:spPr>
          <a:xfrm>
            <a:off x="0" y="6057266"/>
            <a:ext cx="12192000" cy="800741"/>
          </a:xfrm>
          <a:prstGeom prst="rect">
            <a:avLst/>
          </a:prstGeom>
          <a:solidFill>
            <a:srgbClr val="003D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None/>
            </a:pPr>
            <a:fld id="{520BF729-E3CB-4CC8-A683-13BF2F717260}" type="slidenum">
              <a:rPr lang="en-US" sz="1400" b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 b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F4B9A-3089-4D6E-8866-D84E2050BDB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5469" y="6057266"/>
            <a:ext cx="2776537" cy="820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80D15-FD9D-46C3-AD11-3C7ED8EF0895}"/>
              </a:ext>
            </a:extLst>
          </p:cNvPr>
          <p:cNvSpPr txBox="1"/>
          <p:nvPr userDrawn="1"/>
        </p:nvSpPr>
        <p:spPr>
          <a:xfrm>
            <a:off x="171451" y="6272965"/>
            <a:ext cx="318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65330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45E43-74B2-4F6E-9E90-717DEB66504E}"/>
              </a:ext>
            </a:extLst>
          </p:cNvPr>
          <p:cNvSpPr/>
          <p:nvPr/>
        </p:nvSpPr>
        <p:spPr>
          <a:xfrm>
            <a:off x="-1" y="6078043"/>
            <a:ext cx="49934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Kay Yesuwan</a:t>
            </a:r>
          </a:p>
          <a:p>
            <a:r>
              <a:rPr lang="en-US" sz="1400" dirty="0"/>
              <a:t>Community Coordination Committee (C3)</a:t>
            </a:r>
          </a:p>
          <a:p>
            <a:r>
              <a:rPr lang="en-US" sz="1400" dirty="0"/>
              <a:t>12/05/19</a:t>
            </a:r>
          </a:p>
        </p:txBody>
      </p:sp>
      <p:pic>
        <p:nvPicPr>
          <p:cNvPr id="4" name="Picture 3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BE67FB30-C1D6-4421-823E-AA275E17F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2" b="25447"/>
          <a:stretch/>
        </p:blipFill>
        <p:spPr>
          <a:xfrm>
            <a:off x="-1" y="-1"/>
            <a:ext cx="12192001" cy="60780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10C6E8-28E1-46F0-A634-71C310320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927" y="1396895"/>
            <a:ext cx="10788073" cy="2371542"/>
          </a:xfrm>
          <a:solidFill>
            <a:schemeClr val="bg1">
              <a:alpha val="50000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en-US" dirty="0"/>
              <a:t>North Downtown Mobility Action Program (NODO MAP)</a:t>
            </a:r>
            <a:br>
              <a:rPr lang="en-US" dirty="0"/>
            </a:br>
            <a:br>
              <a:rPr lang="en-US" dirty="0"/>
            </a:br>
            <a:r>
              <a:rPr lang="en-US" sz="3200" i="1" dirty="0"/>
              <a:t>Investments around North Downtown and the New Arena at Seattle Center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37980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E7F6F-9107-4527-A8DA-86306F720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10"/>
            <a:ext cx="10515600" cy="608900"/>
          </a:xfrm>
        </p:spPr>
        <p:txBody>
          <a:bodyPr anchor="t"/>
          <a:lstStyle/>
          <a:p>
            <a:r>
              <a:rPr lang="en-US" dirty="0"/>
              <a:t>NODO MAP Priority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97467-B5AB-4737-A965-486BF8626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7673"/>
            <a:ext cx="12192000" cy="52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58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6634-1A71-4CC8-AAE4-DE566121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980"/>
            <a:ext cx="10515600" cy="1325563"/>
          </a:xfrm>
        </p:spPr>
        <p:txBody>
          <a:bodyPr/>
          <a:lstStyle/>
          <a:p>
            <a:r>
              <a:rPr lang="en-US" dirty="0"/>
              <a:t>NODO MAP Funding Assumptions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97CE9F-7DC5-47B5-A87B-AA13D7FD1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4446"/>
            <a:ext cx="10691191" cy="4329108"/>
          </a:xfrm>
        </p:spPr>
        <p:txBody>
          <a:bodyPr>
            <a:normAutofit/>
          </a:bodyPr>
          <a:lstStyle/>
          <a:p>
            <a:r>
              <a:rPr lang="en-US" sz="2600" dirty="0"/>
              <a:t>OVG will contribute $40 million over 39 years into a City Arena Transportation Fund </a:t>
            </a:r>
            <a:r>
              <a:rPr lang="en-US" sz="2600" dirty="0">
                <a:sym typeface="Wingdings" panose="05000000000000000000" pitchFamily="2" charset="2"/>
              </a:rPr>
              <a:t> $1,025,000 per year</a:t>
            </a:r>
          </a:p>
          <a:p>
            <a:endParaRPr lang="en-US" sz="2600" dirty="0">
              <a:sym typeface="Wingdings" panose="05000000000000000000" pitchFamily="2" charset="2"/>
            </a:endParaRPr>
          </a:p>
          <a:p>
            <a:r>
              <a:rPr lang="en-US" sz="2600" dirty="0">
                <a:sym typeface="Wingdings" panose="05000000000000000000" pitchFamily="2" charset="2"/>
              </a:rPr>
              <a:t>Different ways to fund projects: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Leveraging existing SDOT projects and use OVG fund to augment existing funds</a:t>
            </a:r>
          </a:p>
          <a:p>
            <a:pPr lvl="1"/>
            <a:r>
              <a:rPr lang="en-US" dirty="0"/>
              <a:t>Borrowing amount and then using OVG funding to service the debt over time</a:t>
            </a:r>
          </a:p>
          <a:p>
            <a:pPr lvl="1"/>
            <a:r>
              <a:rPr lang="en-US" dirty="0"/>
              <a:t>Pay-as-you-go scenario, using OVG funding to closely match work completed per year</a:t>
            </a:r>
          </a:p>
          <a:p>
            <a:pPr lvl="1"/>
            <a:endParaRPr lang="en-US" dirty="0"/>
          </a:p>
          <a:p>
            <a:r>
              <a:rPr lang="en-US" dirty="0"/>
              <a:t>Anticipate $9 million in improvements between now and 2021, and $28 million in the first 10 years when combined with existing programs, mitigation resources and other funding sources.</a:t>
            </a:r>
          </a:p>
        </p:txBody>
      </p:sp>
    </p:spTree>
    <p:extLst>
      <p:ext uri="{BB962C8B-B14F-4D97-AF65-F5344CB8AC3E}">
        <p14:creationId xmlns:p14="http://schemas.microsoft.com/office/powerpoint/2010/main" val="252329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6634-1A71-4CC8-AAE4-DE566121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980"/>
            <a:ext cx="10515600" cy="1325563"/>
          </a:xfrm>
        </p:spPr>
        <p:txBody>
          <a:bodyPr/>
          <a:lstStyle/>
          <a:p>
            <a:r>
              <a:rPr lang="en-US" dirty="0"/>
              <a:t>NODO MAP Funding Assumptions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10D129-4457-41AB-B1F5-840F4ACAB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26" y="1043609"/>
            <a:ext cx="7576473" cy="496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22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6634-1A71-4CC8-AAE4-DE566121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980"/>
            <a:ext cx="10515600" cy="1325563"/>
          </a:xfrm>
        </p:spPr>
        <p:txBody>
          <a:bodyPr/>
          <a:lstStyle/>
          <a:p>
            <a:r>
              <a:rPr lang="en-US" dirty="0"/>
              <a:t>NODO MAP Project by Funding (DRAFT)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536DD-68F3-4F21-B740-D1A4B4F25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187" y="1116491"/>
            <a:ext cx="7541626" cy="48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04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15C34F-6E9D-42D7-89AD-1122D6418969}"/>
              </a:ext>
            </a:extLst>
          </p:cNvPr>
          <p:cNvSpPr txBox="1">
            <a:spLocks/>
          </p:cNvSpPr>
          <p:nvPr/>
        </p:nvSpPr>
        <p:spPr>
          <a:xfrm>
            <a:off x="838200" y="206110"/>
            <a:ext cx="10515600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NODO MAP Priority Projects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466DB-1699-4A9E-A7AC-105792AB9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626" y="914436"/>
            <a:ext cx="8826452" cy="50291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0B7A66-5EA8-44DB-BD79-3224E3A64805}"/>
              </a:ext>
            </a:extLst>
          </p:cNvPr>
          <p:cNvSpPr/>
          <p:nvPr/>
        </p:nvSpPr>
        <p:spPr>
          <a:xfrm>
            <a:off x="1470991" y="1679714"/>
            <a:ext cx="4919869" cy="136166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None/>
            </a:pPr>
            <a:endParaRPr lang="en-US"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07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AB02F64-D50B-4BDD-846A-46608920E58E}"/>
              </a:ext>
            </a:extLst>
          </p:cNvPr>
          <p:cNvGrpSpPr/>
          <p:nvPr/>
        </p:nvGrpSpPr>
        <p:grpSpPr>
          <a:xfrm>
            <a:off x="4211615" y="1108213"/>
            <a:ext cx="7821912" cy="4641574"/>
            <a:chOff x="4241432" y="1421295"/>
            <a:chExt cx="7821912" cy="46415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2C34EF-E13F-4F90-BF72-837280551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432" y="1421295"/>
              <a:ext cx="7821912" cy="46415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1CCC7F-6CA0-4E02-8CBB-C7D69E935327}"/>
                </a:ext>
              </a:extLst>
            </p:cNvPr>
            <p:cNvSpPr/>
            <p:nvPr/>
          </p:nvSpPr>
          <p:spPr>
            <a:xfrm>
              <a:off x="4512365" y="1540565"/>
              <a:ext cx="2613992" cy="347870"/>
            </a:xfrm>
            <a:prstGeom prst="rect">
              <a:avLst/>
            </a:prstGeom>
            <a:solidFill>
              <a:schemeClr val="bg1"/>
            </a:solidFill>
            <a:ln w="12700" cap="flat" cmpd="sng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spcBef>
                  <a:spcPts val="0"/>
                </a:spcBef>
                <a:buNone/>
              </a:pPr>
              <a:endPara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815C34F-6E9D-42D7-89AD-1122D6418969}"/>
              </a:ext>
            </a:extLst>
          </p:cNvPr>
          <p:cNvSpPr txBox="1">
            <a:spLocks/>
          </p:cNvSpPr>
          <p:nvPr/>
        </p:nvSpPr>
        <p:spPr>
          <a:xfrm>
            <a:off x="838200" y="206110"/>
            <a:ext cx="10515600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Highlights of Project A: 1</a:t>
            </a:r>
            <a:r>
              <a:rPr lang="en-US" baseline="30000" dirty="0"/>
              <a:t>st</a:t>
            </a:r>
            <a:r>
              <a:rPr lang="en-US" dirty="0"/>
              <a:t> &amp; Queen Anne Ave Complete Streets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4FD0368-9D4D-4033-B0C3-C386929F870D}"/>
              </a:ext>
            </a:extLst>
          </p:cNvPr>
          <p:cNvSpPr txBox="1">
            <a:spLocks/>
          </p:cNvSpPr>
          <p:nvPr/>
        </p:nvSpPr>
        <p:spPr>
          <a:xfrm>
            <a:off x="516835" y="1222512"/>
            <a:ext cx="4319732" cy="4492487"/>
          </a:xfrm>
          <a:prstGeom prst="rect">
            <a:avLst/>
          </a:prstGeom>
        </p:spPr>
        <p:txBody>
          <a:bodyPr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Redesign 1st Ave N and Queen Anne Ave N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Transit-only lanes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Transit queue jump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Two new signals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Curb bulbs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Widen crosswalks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2-way PBLs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Ensure mobility and safety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Adaptive signal system</a:t>
            </a:r>
          </a:p>
        </p:txBody>
      </p:sp>
    </p:spTree>
    <p:extLst>
      <p:ext uri="{BB962C8B-B14F-4D97-AF65-F5344CB8AC3E}">
        <p14:creationId xmlns:p14="http://schemas.microsoft.com/office/powerpoint/2010/main" val="3773777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15C34F-6E9D-42D7-89AD-1122D6418969}"/>
              </a:ext>
            </a:extLst>
          </p:cNvPr>
          <p:cNvSpPr txBox="1">
            <a:spLocks/>
          </p:cNvSpPr>
          <p:nvPr/>
        </p:nvSpPr>
        <p:spPr>
          <a:xfrm>
            <a:off x="838200" y="206110"/>
            <a:ext cx="10515600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Highlights of Project A: 1</a:t>
            </a:r>
            <a:r>
              <a:rPr lang="en-US" baseline="30000" dirty="0"/>
              <a:t>st</a:t>
            </a:r>
            <a:r>
              <a:rPr lang="en-US" dirty="0"/>
              <a:t> &amp; Queen Anne Ave Complete Streets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4FD0368-9D4D-4033-B0C3-C386929F870D}"/>
              </a:ext>
            </a:extLst>
          </p:cNvPr>
          <p:cNvSpPr txBox="1">
            <a:spLocks/>
          </p:cNvSpPr>
          <p:nvPr/>
        </p:nvSpPr>
        <p:spPr>
          <a:xfrm>
            <a:off x="516835" y="1083364"/>
            <a:ext cx="4319732" cy="4492487"/>
          </a:xfrm>
          <a:prstGeom prst="rect">
            <a:avLst/>
          </a:prstGeom>
        </p:spPr>
        <p:txBody>
          <a:bodyPr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Redesign 1st Ave N and Queen Anne Ave N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Transit-only lanes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Transit queue jump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Two new signals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Curb bulbs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Widen crosswalks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2-way PBLs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Ensure mobility and safety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Adaptive signal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C0838B-454A-4652-8490-FC1D4EC60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24" y="800428"/>
            <a:ext cx="11180952" cy="5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10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15C34F-6E9D-42D7-89AD-1122D6418969}"/>
              </a:ext>
            </a:extLst>
          </p:cNvPr>
          <p:cNvSpPr txBox="1">
            <a:spLocks/>
          </p:cNvSpPr>
          <p:nvPr/>
        </p:nvSpPr>
        <p:spPr>
          <a:xfrm>
            <a:off x="838200" y="206110"/>
            <a:ext cx="10515600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Highlights of Project A: 1</a:t>
            </a:r>
            <a:r>
              <a:rPr lang="en-US" baseline="30000" dirty="0"/>
              <a:t>st</a:t>
            </a:r>
            <a:r>
              <a:rPr lang="en-US" dirty="0"/>
              <a:t> &amp; Queen Anne Ave Complete Streets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75432-E26B-43A4-80F8-B878361E9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86" y="852809"/>
            <a:ext cx="11371428" cy="5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03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D5B9D4-EAC0-423D-8676-C9C31E9DF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925" y="1211258"/>
            <a:ext cx="7312457" cy="45547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815C34F-6E9D-42D7-89AD-1122D6418969}"/>
              </a:ext>
            </a:extLst>
          </p:cNvPr>
          <p:cNvSpPr txBox="1">
            <a:spLocks/>
          </p:cNvSpPr>
          <p:nvPr/>
        </p:nvSpPr>
        <p:spPr>
          <a:xfrm>
            <a:off x="838199" y="206110"/>
            <a:ext cx="11019183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Highlights of Project B: 1</a:t>
            </a:r>
            <a:r>
              <a:rPr lang="en-US" baseline="30000" dirty="0"/>
              <a:t>st</a:t>
            </a:r>
            <a:r>
              <a:rPr lang="en-US" dirty="0"/>
              <a:t> &amp; Broad St Complete Street Extension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4FD0368-9D4D-4033-B0C3-C386929F870D}"/>
              </a:ext>
            </a:extLst>
          </p:cNvPr>
          <p:cNvSpPr txBox="1">
            <a:spLocks/>
          </p:cNvSpPr>
          <p:nvPr/>
        </p:nvSpPr>
        <p:spPr>
          <a:xfrm>
            <a:off x="182216" y="1142998"/>
            <a:ext cx="4442791" cy="4800601"/>
          </a:xfrm>
          <a:prstGeom prst="rect">
            <a:avLst/>
          </a:prstGeom>
        </p:spPr>
        <p:txBody>
          <a:bodyPr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Modification of 2nd Ave PBL by OVG to allow for 2-thru lanes on 2nd Ave for arena garage flush post-event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Leverage improvements to complete bicycle connection from 2</a:t>
            </a:r>
            <a:r>
              <a:rPr lang="en-US" sz="2000" baseline="30000" dirty="0"/>
              <a:t>nd </a:t>
            </a:r>
            <a:r>
              <a:rPr lang="en-US" sz="2000" dirty="0"/>
              <a:t>and Broad to new PBL at 1</a:t>
            </a:r>
            <a:r>
              <a:rPr lang="en-US" sz="2000" baseline="30000" dirty="0"/>
              <a:t>st</a:t>
            </a:r>
            <a:r>
              <a:rPr lang="en-US" sz="2000" dirty="0"/>
              <a:t> Ave N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Challenges: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Freight route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Transit impacts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Signals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Coordination with Denny Way ITS Project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Operational analysis of route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0887D-929B-477C-BE5E-8FEC1AECE5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73" t="38628" r="38995" b="37526"/>
          <a:stretch/>
        </p:blipFill>
        <p:spPr>
          <a:xfrm>
            <a:off x="4544925" y="4543386"/>
            <a:ext cx="1695236" cy="12226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632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C97AB-283B-45D1-9EFA-802A7A0E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337"/>
            <a:ext cx="10515600" cy="708297"/>
          </a:xfrm>
        </p:spPr>
        <p:txBody>
          <a:bodyPr/>
          <a:lstStyle/>
          <a:p>
            <a:r>
              <a:rPr lang="en-US" dirty="0"/>
              <a:t>Thomas Street Redefined: 3 Key Transformative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C056D-FC34-4A55-BF73-F039E48A4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70861"/>
            <a:ext cx="4777409" cy="22891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Plaza connecting Seattle Center</a:t>
            </a:r>
          </a:p>
          <a:p>
            <a:pPr lvl="1"/>
            <a:r>
              <a:rPr lang="en-US" dirty="0"/>
              <a:t>Skate park connection</a:t>
            </a:r>
          </a:p>
          <a:p>
            <a:pPr lvl="1"/>
            <a:r>
              <a:rPr lang="en-US" dirty="0"/>
              <a:t>Half Block closure 5</a:t>
            </a:r>
            <a:r>
              <a:rPr lang="en-US" baseline="30000" dirty="0"/>
              <a:t>th</a:t>
            </a:r>
            <a:r>
              <a:rPr lang="en-US" dirty="0"/>
              <a:t> to alley </a:t>
            </a:r>
          </a:p>
          <a:p>
            <a:pPr marL="342892" lvl="1" indent="0">
              <a:buNone/>
            </a:pPr>
            <a:endParaRPr lang="en-US" dirty="0"/>
          </a:p>
          <a:p>
            <a:r>
              <a:rPr lang="en-US" dirty="0"/>
              <a:t>North Promenade Cross-Section</a:t>
            </a:r>
          </a:p>
          <a:p>
            <a:pPr lvl="1"/>
            <a:r>
              <a:rPr lang="en-US" dirty="0"/>
              <a:t>36’ pedestrian and bicycle promenade</a:t>
            </a:r>
          </a:p>
          <a:p>
            <a:pPr lvl="1"/>
            <a:r>
              <a:rPr lang="en-US" dirty="0"/>
              <a:t>Multi-use pathway, sidewalk and landscaping</a:t>
            </a:r>
          </a:p>
          <a:p>
            <a:pPr lvl="1"/>
            <a:r>
              <a:rPr lang="en-US" dirty="0"/>
              <a:t>18’ roadway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6112E3-7339-4239-84E0-3E383A409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16" r="51642" b="26616"/>
          <a:stretch/>
        </p:blipFill>
        <p:spPr>
          <a:xfrm>
            <a:off x="957752" y="3260036"/>
            <a:ext cx="10276495" cy="278328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7B575F-DCE0-4662-8E4D-272D4058B349}"/>
              </a:ext>
            </a:extLst>
          </p:cNvPr>
          <p:cNvSpPr txBox="1">
            <a:spLocks/>
          </p:cNvSpPr>
          <p:nvPr/>
        </p:nvSpPr>
        <p:spPr>
          <a:xfrm>
            <a:off x="6339367" y="970861"/>
            <a:ext cx="4171122" cy="203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Dexter Ave Protected Intersection</a:t>
            </a:r>
          </a:p>
          <a:p>
            <a:pPr lvl="1"/>
            <a:r>
              <a:rPr lang="en-US" sz="1800" dirty="0"/>
              <a:t>Bike facility connection </a:t>
            </a:r>
          </a:p>
          <a:p>
            <a:pPr lvl="1"/>
            <a:r>
              <a:rPr lang="en-US" sz="1800" dirty="0"/>
              <a:t>Transit connection</a:t>
            </a:r>
          </a:p>
        </p:txBody>
      </p:sp>
    </p:spTree>
    <p:extLst>
      <p:ext uri="{BB962C8B-B14F-4D97-AF65-F5344CB8AC3E}">
        <p14:creationId xmlns:p14="http://schemas.microsoft.com/office/powerpoint/2010/main" val="323293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6BFB-FF0A-4C4F-BAF0-D7B55E12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365129"/>
            <a:ext cx="10807148" cy="777871"/>
          </a:xfrm>
        </p:spPr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8BDDA-4D1C-4001-838C-DED6E582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2" y="1361661"/>
            <a:ext cx="10807148" cy="4658139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NODO Mobility Action Plan finalization</a:t>
            </a:r>
          </a:p>
          <a:p>
            <a:pPr lvl="1"/>
            <a:r>
              <a:rPr lang="en-US" sz="2300" dirty="0"/>
              <a:t>Scope</a:t>
            </a:r>
          </a:p>
          <a:p>
            <a:pPr lvl="1"/>
            <a:r>
              <a:rPr lang="en-US" sz="2300" dirty="0"/>
              <a:t>Schedule</a:t>
            </a:r>
          </a:p>
          <a:p>
            <a:pPr lvl="1"/>
            <a:r>
              <a:rPr lang="en-US" sz="2300" dirty="0"/>
              <a:t>Funding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Highlights on project development process:</a:t>
            </a:r>
          </a:p>
          <a:p>
            <a:pPr lvl="1"/>
            <a:r>
              <a:rPr lang="en-US" sz="2300" dirty="0"/>
              <a:t>Broad Street Complete Streets</a:t>
            </a:r>
          </a:p>
          <a:p>
            <a:pPr lvl="1"/>
            <a:r>
              <a:rPr lang="en-US" sz="2300" dirty="0"/>
              <a:t>Protected Intersection at Dexter Ave N / Thomas St</a:t>
            </a:r>
          </a:p>
          <a:p>
            <a:pPr lvl="1"/>
            <a:r>
              <a:rPr lang="en-US" sz="2300" dirty="0"/>
              <a:t>Seattle Center to Waterfront Greenway</a:t>
            </a:r>
          </a:p>
          <a:p>
            <a:pPr lvl="1"/>
            <a:endParaRPr lang="en-US" sz="2300" dirty="0"/>
          </a:p>
          <a:p>
            <a:r>
              <a:rPr lang="en-US" sz="2600" dirty="0"/>
              <a:t>Next Steps</a:t>
            </a:r>
          </a:p>
          <a:p>
            <a:endParaRPr lang="en-US" sz="2600" dirty="0"/>
          </a:p>
          <a:p>
            <a:r>
              <a:rPr lang="en-US" sz="2600" dirty="0"/>
              <a:t>Websites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94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15C34F-6E9D-42D7-89AD-1122D6418969}"/>
              </a:ext>
            </a:extLst>
          </p:cNvPr>
          <p:cNvSpPr txBox="1">
            <a:spLocks/>
          </p:cNvSpPr>
          <p:nvPr/>
        </p:nvSpPr>
        <p:spPr>
          <a:xfrm>
            <a:off x="838199" y="206110"/>
            <a:ext cx="11198088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Highlights of Project C-East: Dexter/Thomas Protected Intersection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4FD0368-9D4D-4033-B0C3-C386929F870D}"/>
              </a:ext>
            </a:extLst>
          </p:cNvPr>
          <p:cNvSpPr txBox="1">
            <a:spLocks/>
          </p:cNvSpPr>
          <p:nvPr/>
        </p:nvSpPr>
        <p:spPr>
          <a:xfrm>
            <a:off x="516834" y="1083364"/>
            <a:ext cx="4442791" cy="4800601"/>
          </a:xfrm>
          <a:prstGeom prst="rect">
            <a:avLst/>
          </a:prstGeom>
        </p:spPr>
        <p:txBody>
          <a:bodyPr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Leverage the reconstruction of Thomas St across 7th Ave to facilitate east-west pedestrian and bicycle travel between South Lake Union and Uptown.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Associated with Thomas Street Redefined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Challenges: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Active development in intersection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Coordination with WSDOT construction, SCL design, private development</a:t>
            </a:r>
          </a:p>
          <a:p>
            <a:pPr marL="685792" lvl="1" indent="-342900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Interim/early, permanent improvements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32CE2-22BE-41DF-96CC-41776D4A8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732" y="1009941"/>
            <a:ext cx="5914286" cy="4666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4515A-B863-418D-9485-8CFE0927E1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18" t="31762" r="22245" b="52658"/>
          <a:stretch/>
        </p:blipFill>
        <p:spPr>
          <a:xfrm>
            <a:off x="5567732" y="4957417"/>
            <a:ext cx="1376737" cy="10685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3068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15C34F-6E9D-42D7-89AD-1122D6418969}"/>
              </a:ext>
            </a:extLst>
          </p:cNvPr>
          <p:cNvSpPr txBox="1">
            <a:spLocks/>
          </p:cNvSpPr>
          <p:nvPr/>
        </p:nvSpPr>
        <p:spPr>
          <a:xfrm>
            <a:off x="838199" y="206110"/>
            <a:ext cx="11198088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Highlights of Thomas Street Redefined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EC0B62-88CE-4171-BEE1-C2FBCCB8B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94" y="715445"/>
            <a:ext cx="10531207" cy="614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14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15C34F-6E9D-42D7-89AD-1122D6418969}"/>
              </a:ext>
            </a:extLst>
          </p:cNvPr>
          <p:cNvSpPr txBox="1">
            <a:spLocks/>
          </p:cNvSpPr>
          <p:nvPr/>
        </p:nvSpPr>
        <p:spPr>
          <a:xfrm>
            <a:off x="838199" y="206110"/>
            <a:ext cx="11198088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Highlights of Thomas Street Redefined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876513-87DA-4890-9AFB-852706FD4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27" y="768017"/>
            <a:ext cx="10528974" cy="60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86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15C34F-6E9D-42D7-89AD-1122D6418969}"/>
              </a:ext>
            </a:extLst>
          </p:cNvPr>
          <p:cNvSpPr txBox="1">
            <a:spLocks/>
          </p:cNvSpPr>
          <p:nvPr/>
        </p:nvSpPr>
        <p:spPr>
          <a:xfrm>
            <a:off x="838199" y="206110"/>
            <a:ext cx="11198088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/>
              <a:t>Highlights of Project C-West: Seattle Center to Waterfront NGW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4FD0368-9D4D-4033-B0C3-C386929F870D}"/>
              </a:ext>
            </a:extLst>
          </p:cNvPr>
          <p:cNvSpPr txBox="1">
            <a:spLocks/>
          </p:cNvSpPr>
          <p:nvPr/>
        </p:nvSpPr>
        <p:spPr>
          <a:xfrm>
            <a:off x="168964" y="1028699"/>
            <a:ext cx="3537772" cy="4800601"/>
          </a:xfrm>
          <a:prstGeom prst="rect">
            <a:avLst/>
          </a:prstGeom>
        </p:spPr>
        <p:txBody>
          <a:bodyPr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Improve and highlight the route people use to walk and bike between the central waterfront and Seattle Center via the Thomas Street overpass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Leverage improvements by OVG at 1</a:t>
            </a:r>
            <a:r>
              <a:rPr lang="en-US" sz="2000" baseline="30000" dirty="0"/>
              <a:t>st</a:t>
            </a:r>
            <a:r>
              <a:rPr lang="en-US" sz="2000" dirty="0"/>
              <a:t> /Thomas and QA/Thomas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Coordinate with Thomas Street Redefined – concept plan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Advance baseline design schedule with intent to meet arena opening date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AC4F6-CED4-4002-808B-6A4227A18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736" y="1028699"/>
            <a:ext cx="8137394" cy="3627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DB313-7166-4685-A6B6-93B2BF2982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27" t="15106" r="47497" b="62213"/>
          <a:stretch/>
        </p:blipFill>
        <p:spPr>
          <a:xfrm>
            <a:off x="3706736" y="4666421"/>
            <a:ext cx="2007705" cy="11628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208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15C34F-6E9D-42D7-89AD-1122D6418969}"/>
              </a:ext>
            </a:extLst>
          </p:cNvPr>
          <p:cNvSpPr txBox="1">
            <a:spLocks/>
          </p:cNvSpPr>
          <p:nvPr/>
        </p:nvSpPr>
        <p:spPr>
          <a:xfrm>
            <a:off x="838199" y="206110"/>
            <a:ext cx="11198088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/>
              <a:t>Highlights of Project C-West: Seattle Center to Waterfront NGW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FF90C7-199D-4F22-A204-B6CF703FC290}"/>
              </a:ext>
            </a:extLst>
          </p:cNvPr>
          <p:cNvGrpSpPr/>
          <p:nvPr/>
        </p:nvGrpSpPr>
        <p:grpSpPr>
          <a:xfrm>
            <a:off x="2215867" y="815010"/>
            <a:ext cx="7959738" cy="5150419"/>
            <a:chOff x="3375365" y="733545"/>
            <a:chExt cx="7959738" cy="51504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42D7E99-3CBE-4551-B3DA-FDA155370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5365" y="733545"/>
              <a:ext cx="7959738" cy="5150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707958-536F-4B95-A543-6627105DBD40}"/>
                </a:ext>
              </a:extLst>
            </p:cNvPr>
            <p:cNvSpPr txBox="1"/>
            <p:nvPr/>
          </p:nvSpPr>
          <p:spPr>
            <a:xfrm>
              <a:off x="5178564" y="5299189"/>
              <a:ext cx="435333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THOMAS ST BETWEEN 1</a:t>
              </a:r>
              <a:r>
                <a:rPr lang="en-US" sz="1600" b="1" baseline="30000" dirty="0"/>
                <a:t>ST</a:t>
              </a:r>
              <a:r>
                <a:rPr lang="en-US" sz="1600" b="1" dirty="0"/>
                <a:t> AVE N &amp; QA AVE N – TRAFFIC, SIGNALS, AND PBL OPERATION REVIEW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B5AAA4-C6B7-458C-B875-73267D464C0F}"/>
              </a:ext>
            </a:extLst>
          </p:cNvPr>
          <p:cNvGrpSpPr/>
          <p:nvPr/>
        </p:nvGrpSpPr>
        <p:grpSpPr>
          <a:xfrm>
            <a:off x="208162" y="4595536"/>
            <a:ext cx="2007705" cy="1407306"/>
            <a:chOff x="486458" y="3999582"/>
            <a:chExt cx="2007705" cy="14073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5F5012-2705-4A54-8E5A-149DA33E7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227" t="15106" r="47497" b="62213"/>
            <a:stretch/>
          </p:blipFill>
          <p:spPr>
            <a:xfrm>
              <a:off x="486458" y="3999582"/>
              <a:ext cx="2007705" cy="11628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AF0191F-A714-4B7C-8314-A22A8C3645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0443" y="4899992"/>
              <a:ext cx="248479" cy="5068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397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089C8-0CAF-4ED1-B54B-BFF09E5B1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417" y="815010"/>
            <a:ext cx="6968939" cy="522108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09E6ED1-082F-4EC3-B7A6-91B76B83B356}"/>
              </a:ext>
            </a:extLst>
          </p:cNvPr>
          <p:cNvSpPr txBox="1">
            <a:spLocks/>
          </p:cNvSpPr>
          <p:nvPr/>
        </p:nvSpPr>
        <p:spPr>
          <a:xfrm>
            <a:off x="838199" y="206110"/>
            <a:ext cx="11198088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/>
              <a:t>Highlights of Project C-West: Seattle Center to Waterfront NGW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76DDB0D-C8BA-4ACD-BA3C-D5878C8EE2A3}"/>
              </a:ext>
            </a:extLst>
          </p:cNvPr>
          <p:cNvSpPr txBox="1">
            <a:spLocks/>
          </p:cNvSpPr>
          <p:nvPr/>
        </p:nvSpPr>
        <p:spPr>
          <a:xfrm>
            <a:off x="168964" y="1028699"/>
            <a:ext cx="4065106" cy="4800601"/>
          </a:xfrm>
          <a:prstGeom prst="rect">
            <a:avLst/>
          </a:prstGeom>
        </p:spPr>
        <p:txBody>
          <a:bodyPr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Collect existing speed and volume count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Review existing locations of all-way stops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Determine warrants for proposed all-way stops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SDOT is also reviewing for all-way stops in between Denny Way and Mercer St, from Elliott Ave W to Seattle Center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5735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15C34F-6E9D-42D7-89AD-1122D6418969}"/>
              </a:ext>
            </a:extLst>
          </p:cNvPr>
          <p:cNvSpPr txBox="1">
            <a:spLocks/>
          </p:cNvSpPr>
          <p:nvPr/>
        </p:nvSpPr>
        <p:spPr>
          <a:xfrm>
            <a:off x="838199" y="206110"/>
            <a:ext cx="11198088" cy="608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/>
              <a:t>Highlights of Project C-West: Seattle Center to Waterfront NGW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F3B231-2532-4D0E-95A7-5DBC98019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09" y="919370"/>
            <a:ext cx="5777893" cy="425427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09B25A5-69B8-409B-9764-B073C0B2D313}"/>
              </a:ext>
            </a:extLst>
          </p:cNvPr>
          <p:cNvGrpSpPr/>
          <p:nvPr/>
        </p:nvGrpSpPr>
        <p:grpSpPr>
          <a:xfrm>
            <a:off x="208162" y="4595536"/>
            <a:ext cx="2007705" cy="1270148"/>
            <a:chOff x="486458" y="3999582"/>
            <a:chExt cx="2007705" cy="12701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862E870-8DBD-4C85-8D54-B5A6F6CF4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227" t="15106" r="47497" b="62213"/>
            <a:stretch/>
          </p:blipFill>
          <p:spPr>
            <a:xfrm>
              <a:off x="486458" y="3999582"/>
              <a:ext cx="2007705" cy="11628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9074B60-34C3-43B4-9D21-FC2E8EA620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4705" y="4716512"/>
              <a:ext cx="251790" cy="55321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220D4D-FA08-4B6D-8D13-99BFF0A90D49}"/>
              </a:ext>
            </a:extLst>
          </p:cNvPr>
          <p:cNvSpPr txBox="1"/>
          <p:nvPr/>
        </p:nvSpPr>
        <p:spPr>
          <a:xfrm>
            <a:off x="2215868" y="5173640"/>
            <a:ext cx="46811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REVIEWING OPTIONS FOR EASIER ACCESS ON AND OFF THOMAS ST OVERPASS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CFC88B-F607-43FC-A5D3-8DF652893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04" y="815010"/>
            <a:ext cx="3906210" cy="60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2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1F8C0F-D426-43C5-BADA-B96993D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BFAD8A1-F33A-4E75-AAD5-25543E4B65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935093"/>
              </p:ext>
            </p:extLst>
          </p:nvPr>
        </p:nvGraphicFramePr>
        <p:xfrm>
          <a:off x="838200" y="1504505"/>
          <a:ext cx="10515600" cy="4054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2739">
                  <a:extLst>
                    <a:ext uri="{9D8B030D-6E8A-4147-A177-3AD203B41FA5}">
                      <a16:colId xmlns:a16="http://schemas.microsoft.com/office/drawing/2014/main" val="3177062974"/>
                    </a:ext>
                  </a:extLst>
                </a:gridCol>
                <a:gridCol w="3342861">
                  <a:extLst>
                    <a:ext uri="{9D8B030D-6E8A-4147-A177-3AD203B41FA5}">
                      <a16:colId xmlns:a16="http://schemas.microsoft.com/office/drawing/2014/main" val="3972414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Action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419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Continue stakeholder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184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Complete Thomas St Redefined Concept Plan from Elliott to Eastlake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Q1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21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Construct Interim Changes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5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Ave N &amp; Thomas St – Half Block Closure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Dexter Ave N &amp; Thomas St – Right In/Right Out Diverter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Q1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006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Advance Thomas St Redefined Design concepts at: 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5th Ave N to Taylor Ave N along Thomas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6th Ave N to 7th Ave N along Thomas (adapt WSDOT work on northern block face)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Dexter to Terry 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813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Advance design of Dexter &amp; Thomas Protected Intersection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Construction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867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Advance design of Seattle Center to Waterfront Neighborhood Greenway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Construction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6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Advance design of Broad Street Complete Streets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Construction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990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634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6BFB-FF0A-4C4F-BAF0-D7B55E12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365130"/>
            <a:ext cx="10807148" cy="698358"/>
          </a:xfrm>
        </p:spPr>
        <p:txBody>
          <a:bodyPr/>
          <a:lstStyle/>
          <a:p>
            <a:r>
              <a:rPr lang="en-US" dirty="0"/>
              <a:t>Websites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706916-503E-463E-8D50-0F99CBC72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338"/>
            <a:ext cx="10515600" cy="4087324"/>
          </a:xfrm>
        </p:spPr>
        <p:txBody>
          <a:bodyPr>
            <a:normAutofit/>
          </a:bodyPr>
          <a:lstStyle/>
          <a:p>
            <a:r>
              <a:rPr lang="en-US" sz="2800" b="1" dirty="0"/>
              <a:t>NODO MAP</a:t>
            </a:r>
          </a:p>
          <a:p>
            <a:pPr lvl="1"/>
            <a:r>
              <a:rPr lang="en-US" sz="2000" i="1" dirty="0"/>
              <a:t>https://www.seattle.gov/transportation/NODOMAP</a:t>
            </a:r>
          </a:p>
          <a:p>
            <a:pPr lvl="1"/>
            <a:endParaRPr lang="en-US" sz="2400" dirty="0"/>
          </a:p>
          <a:p>
            <a:r>
              <a:rPr lang="en-US" sz="2700" b="1" dirty="0"/>
              <a:t>Thomas Street Redefined</a:t>
            </a:r>
          </a:p>
          <a:p>
            <a:pPr lvl="1"/>
            <a:r>
              <a:rPr lang="en-US" i="1" dirty="0"/>
              <a:t>https://www.seattle.gov/transportation/projects-and-programs/programs/urban-design-program/street-design-concept-plans/thomas-street-redefined</a:t>
            </a:r>
          </a:p>
          <a:p>
            <a:pPr marL="342892" lvl="1" indent="0">
              <a:buNone/>
            </a:pPr>
            <a:endParaRPr lang="en-US" i="1" dirty="0"/>
          </a:p>
          <a:p>
            <a:r>
              <a:rPr lang="en-US" sz="2800" b="1" dirty="0"/>
              <a:t>Seattle Center to Waterfront NGW</a:t>
            </a:r>
          </a:p>
          <a:p>
            <a:pPr lvl="1"/>
            <a:r>
              <a:rPr lang="en-US" sz="2000" i="1" dirty="0"/>
              <a:t>https://www.seattle.gov/transportation/projects-and-programs/programs/greenways-program/seattle-center-to-waterfront-greenway</a:t>
            </a:r>
          </a:p>
        </p:txBody>
      </p:sp>
    </p:spTree>
    <p:extLst>
      <p:ext uri="{BB962C8B-B14F-4D97-AF65-F5344CB8AC3E}">
        <p14:creationId xmlns:p14="http://schemas.microsoft.com/office/powerpoint/2010/main" val="1698983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iding a bicycle on the side of a road&#10;&#10;Description automatically generated">
            <a:extLst>
              <a:ext uri="{FF2B5EF4-FFF2-40B4-BE49-F238E27FC236}">
                <a16:creationId xmlns:a16="http://schemas.microsoft.com/office/drawing/2014/main" id="{A51A517D-A0ED-4D32-BD25-750EA028A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4"/>
          <a:stretch/>
        </p:blipFill>
        <p:spPr>
          <a:xfrm>
            <a:off x="1524000" y="0"/>
            <a:ext cx="9144000" cy="6042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A0BA9F-1ABE-4715-B73A-B4D87319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51" dirty="0">
                <a:solidFill>
                  <a:schemeClr val="tx1"/>
                </a:solidFill>
              </a:rPr>
              <a:t>Comments/Questions?</a:t>
            </a:r>
          </a:p>
        </p:txBody>
      </p:sp>
    </p:spTree>
    <p:extLst>
      <p:ext uri="{BB962C8B-B14F-4D97-AF65-F5344CB8AC3E}">
        <p14:creationId xmlns:p14="http://schemas.microsoft.com/office/powerpoint/2010/main" val="268329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E4ED-2BFF-4FF3-9767-8C5C7621D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58783"/>
          </a:xfrm>
        </p:spPr>
        <p:txBody>
          <a:bodyPr anchor="ctr"/>
          <a:lstStyle/>
          <a:p>
            <a:r>
              <a:rPr lang="en-US" dirty="0"/>
              <a:t>Background and Purpose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FB7E3-5194-4B66-B436-F9ED58A60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1722"/>
            <a:ext cx="5181600" cy="4282366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n-US" dirty="0"/>
              <a:t>Oak View Group (OVG) is required to construct or contribute to transportation projects as part of the SDCI Master Use Permit (MUP) decision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/>
              <a:t>OVG will contribute $40 million over 39 years to a City (Arena) Transportation Fund (CATF)  at $1,025,000 per year 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/>
              <a:t>North Downtown Mobility Action Plan (NODO MAP) identified and prioritized the recommended projects to be implemented in the Uptown, South Lake Union, and Belltown neighborhoods</a:t>
            </a:r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796522E6-7858-4F26-AA92-6FB774BDAD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19800" y="1351722"/>
            <a:ext cx="5181600" cy="293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46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BE2FF4-DCFD-45FC-B965-DD2B8CC76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0" y="217143"/>
            <a:ext cx="8291305" cy="1313484"/>
          </a:xfrm>
        </p:spPr>
        <p:txBody>
          <a:bodyPr>
            <a:noAutofit/>
          </a:bodyPr>
          <a:lstStyle/>
          <a:p>
            <a:r>
              <a:rPr lang="en-US" sz="3200" dirty="0"/>
              <a:t>Project Identification, Screening, Evaluation </a:t>
            </a:r>
            <a:br>
              <a:rPr lang="en-US" sz="3200" dirty="0"/>
            </a:br>
            <a:r>
              <a:rPr lang="en-US" sz="3200" dirty="0"/>
              <a:t>Oct. 2017 to Oct. 2018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0F1003-1E1C-4D5D-9D2D-095276C5D7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3104"/>
          <a:stretch>
            <a:fillRect/>
          </a:stretch>
        </p:blipFill>
        <p:spPr>
          <a:xfrm flipH="1" flipV="1">
            <a:off x="5772150" y="1458321"/>
            <a:ext cx="5583238" cy="4464001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D46C5-FA28-410F-8550-468D49A3E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470" y="1858617"/>
            <a:ext cx="4319732" cy="3924558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Community engagement for draft NODO Mobility Action Plan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Existing plans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Community input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Arena Transportation and Mobility Subcommittee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Interagency Working Group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System needs identified by SDOT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Went from over 500 project ideas down to 45 Tier 1 projects. </a:t>
            </a:r>
          </a:p>
        </p:txBody>
      </p:sp>
    </p:spTree>
    <p:extLst>
      <p:ext uri="{BB962C8B-B14F-4D97-AF65-F5344CB8AC3E}">
        <p14:creationId xmlns:p14="http://schemas.microsoft.com/office/powerpoint/2010/main" val="27217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2930F-864A-495D-AACB-B9BC3052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2" y="249402"/>
            <a:ext cx="11489635" cy="657491"/>
          </a:xfrm>
        </p:spPr>
        <p:txBody>
          <a:bodyPr anchor="t">
            <a:noAutofit/>
          </a:bodyPr>
          <a:lstStyle/>
          <a:p>
            <a:r>
              <a:rPr lang="en-US" dirty="0"/>
              <a:t>Recent and Upcoming Transportation Projects in North Downtown</a:t>
            </a:r>
          </a:p>
        </p:txBody>
      </p:sp>
      <p:pic>
        <p:nvPicPr>
          <p:cNvPr id="5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C1ECBBA6-2E7D-4040-B776-FDE8483DF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29472" r="7681"/>
          <a:stretch/>
        </p:blipFill>
        <p:spPr>
          <a:xfrm>
            <a:off x="1626198" y="906893"/>
            <a:ext cx="8939604" cy="50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96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1FED70-EA1C-4218-B429-1A1A95B56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32215" r="13412" b="7651"/>
          <a:stretch/>
        </p:blipFill>
        <p:spPr>
          <a:xfrm>
            <a:off x="1547447" y="884255"/>
            <a:ext cx="9023420" cy="5174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E7F6F-9107-4527-A8DA-86306F720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9"/>
            <a:ext cx="10515600" cy="708291"/>
          </a:xfrm>
        </p:spPr>
        <p:txBody>
          <a:bodyPr anchor="t"/>
          <a:lstStyle/>
          <a:p>
            <a:r>
              <a:rPr lang="en-US" dirty="0"/>
              <a:t>Arena MUP Decision Projects</a:t>
            </a:r>
          </a:p>
        </p:txBody>
      </p:sp>
    </p:spTree>
    <p:extLst>
      <p:ext uri="{BB962C8B-B14F-4D97-AF65-F5344CB8AC3E}">
        <p14:creationId xmlns:p14="http://schemas.microsoft.com/office/powerpoint/2010/main" val="2380476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6BFB-FF0A-4C4F-BAF0-D7B55E12A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from Draft NODO MAP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8BDDA-4D1C-4001-838C-DED6E582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2711"/>
            <a:ext cx="10515600" cy="44002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Project cost increases to reflect contingency, inflation, and outreach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Confirm use of funding sources and partnerships to contribute to projects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Split </a:t>
            </a:r>
            <a:r>
              <a:rPr lang="en-US" i="1" dirty="0"/>
              <a:t>Project C: Thomas Street Greenway</a:t>
            </a:r>
            <a:r>
              <a:rPr lang="en-US" dirty="0"/>
              <a:t> into 2 projects (C1 and C2) to account for different funding sources proposed for the improvements east and west of the Arena</a:t>
            </a:r>
          </a:p>
          <a:p>
            <a:endParaRPr lang="en-US" dirty="0"/>
          </a:p>
          <a:p>
            <a:r>
              <a:rPr lang="en-US" dirty="0"/>
              <a:t>Consolidation of 5 scalable programmatic areas (NODO MAP draft Projects J – N) into a single project </a:t>
            </a:r>
            <a:r>
              <a:rPr lang="en-US" i="1" dirty="0" err="1"/>
              <a:t>Project</a:t>
            </a:r>
            <a:r>
              <a:rPr lang="en-US" i="1" dirty="0"/>
              <a:t> J: Neighborhood Programmatic Improvements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549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6BFB-FF0A-4C4F-BAF0-D7B55E12A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from Draft NODO MAP recommendations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8BDDA-4D1C-4001-838C-DED6E5827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Early expenditure of</a:t>
            </a:r>
            <a:r>
              <a:rPr lang="en-US" i="1" dirty="0"/>
              <a:t> Project F: Monorail Improvements</a:t>
            </a:r>
            <a:r>
              <a:rPr lang="en-US" dirty="0"/>
              <a:t> funding to 2020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Deferral of</a:t>
            </a:r>
            <a:r>
              <a:rPr lang="en-US" i="1" dirty="0"/>
              <a:t> Project D: East Seattle Center to Belltown Bicycle Connection </a:t>
            </a:r>
            <a:r>
              <a:rPr lang="en-US" dirty="0"/>
              <a:t>beyond the 10-year implementation horizon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Earlier opportunity to program the next series of projects</a:t>
            </a:r>
          </a:p>
        </p:txBody>
      </p:sp>
    </p:spTree>
    <p:extLst>
      <p:ext uri="{BB962C8B-B14F-4D97-AF65-F5344CB8AC3E}">
        <p14:creationId xmlns:p14="http://schemas.microsoft.com/office/powerpoint/2010/main" val="1985008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6BFB-FF0A-4C4F-BAF0-D7B55E12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365129"/>
            <a:ext cx="10807148" cy="1325563"/>
          </a:xfrm>
        </p:spPr>
        <p:txBody>
          <a:bodyPr/>
          <a:lstStyle/>
          <a:p>
            <a:r>
              <a:rPr lang="en-US" dirty="0"/>
              <a:t>NODO MAP Finalization and Execution Plan Development</a:t>
            </a:r>
            <a:br>
              <a:rPr lang="en-US" dirty="0"/>
            </a:br>
            <a:r>
              <a:rPr lang="en-US" dirty="0"/>
              <a:t>Oct. 2018 to Dec. 2019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8BDDA-4D1C-4001-838C-DED6E582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2" y="1690692"/>
            <a:ext cx="7096539" cy="4329108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Prioritize Tier 1 projects</a:t>
            </a:r>
          </a:p>
          <a:p>
            <a:pPr lvl="1"/>
            <a:r>
              <a:rPr lang="en-US" sz="2200" dirty="0"/>
              <a:t>Assess how projects support guiding principals</a:t>
            </a:r>
          </a:p>
          <a:p>
            <a:pPr lvl="1"/>
            <a:r>
              <a:rPr lang="en-US" sz="2200" dirty="0"/>
              <a:t>Apply community input, agency support, system needs</a:t>
            </a:r>
          </a:p>
          <a:p>
            <a:pPr lvl="1"/>
            <a:r>
              <a:rPr lang="en-US" sz="2200" dirty="0"/>
              <a:t>Develop planning-level cost estimates for recommended projects</a:t>
            </a:r>
          </a:p>
          <a:p>
            <a:pPr lvl="1"/>
            <a:r>
              <a:rPr lang="en-US" sz="2200" dirty="0"/>
              <a:t>Leverage improvements by others</a:t>
            </a:r>
          </a:p>
          <a:p>
            <a:pPr lvl="1"/>
            <a:r>
              <a:rPr lang="en-US" sz="2200" dirty="0"/>
              <a:t>Determine schedule of projects based on anticipated new arena opening date (mid-2021) and other projects’ schedules</a:t>
            </a:r>
          </a:p>
          <a:p>
            <a:pPr marL="342892" lvl="1" indent="0">
              <a:buNone/>
            </a:pPr>
            <a:endParaRPr lang="en-US" sz="2600" dirty="0"/>
          </a:p>
          <a:p>
            <a:r>
              <a:rPr lang="en-US" sz="2600" dirty="0"/>
              <a:t>Refine project scope, assume project delivery method, identify team members, refine schedule and cost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Update funding sources and partnerships to contribute to projects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Finalization of NODO Mobility Action Plan (December 2019)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EF63F-C5A5-490E-8C43-FF4E95434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634" y="1101889"/>
            <a:ext cx="3749084" cy="48359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1707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DA5"/>
      </a:dk1>
      <a:lt1>
        <a:sysClr val="window" lastClr="FFFFFF"/>
      </a:lt1>
      <a:dk2>
        <a:srgbClr val="003DA5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attle Tex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3DA5"/>
        </a:solidFill>
        <a:ln w="12700" cap="flat" cmpd="sng">
          <a:solidFill>
            <a:srgbClr val="31538F"/>
          </a:solidFill>
          <a:prstDash val="solid"/>
          <a:miter lim="800000"/>
          <a:headEnd type="none" w="med" len="med"/>
          <a:tailEnd type="none" w="med" len="med"/>
        </a:ln>
      </a:spPr>
      <a:bodyPr wrap="square" lIns="91425" tIns="45700" rIns="91425" bIns="45700" anchor="ctr" anchorCtr="0">
        <a:noAutofit/>
      </a:bodyPr>
      <a:lstStyle>
        <a:defPPr marL="0" marR="0" indent="0" algn="ctr" rtl="0">
          <a:spcBef>
            <a:spcPts val="0"/>
          </a:spcBef>
          <a:buNone/>
          <a:defRPr sz="1800" b="1" dirty="0">
            <a:solidFill>
              <a:schemeClr val="lt1"/>
            </a:solidFill>
            <a:latin typeface="Calibri"/>
            <a:ea typeface="Calibri"/>
            <a:cs typeface="Calibri"/>
            <a:sym typeface="Calibri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04.25.18 City-wide PowerPoint Template" id="{50BCF532-A877-4BC6-93CC-BECF1D76A87E}" vid="{08C43C2F-C7D1-4690-A9E8-424F774E92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CE3134DFD7624997BFB71F0C359F62" ma:contentTypeVersion="2" ma:contentTypeDescription="Create a new document." ma:contentTypeScope="" ma:versionID="03ac24c1bade43be34371902423d08f8">
  <xsd:schema xmlns:xsd="http://www.w3.org/2001/XMLSchema" xmlns:xs="http://www.w3.org/2001/XMLSchema" xmlns:p="http://schemas.microsoft.com/office/2006/metadata/properties" xmlns:ns2="59b99cce-b69a-4ba1-9164-0674c41793a4" targetNamespace="http://schemas.microsoft.com/office/2006/metadata/properties" ma:root="true" ma:fieldsID="f57098483d374aaf10f22a116df254c6" ns2:_="">
    <xsd:import namespace="59b99cce-b69a-4ba1-9164-0674c41793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99cce-b69a-4ba1-9164-0674c41793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0CD351-0561-4B41-9079-EB7703943CE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59b99cce-b69a-4ba1-9164-0674c41793a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A870EB8-D6CF-456E-A354-BDA151A1F6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b99cce-b69a-4ba1-9164-0674c41793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A82C13-6FD8-4D5E-B1CD-6BADBA76DE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34414</TotalTime>
  <Words>2479</Words>
  <Application>Microsoft Office PowerPoint</Application>
  <PresentationFormat>Widescreen</PresentationFormat>
  <Paragraphs>305</Paragraphs>
  <Slides>29</Slides>
  <Notes>29</Notes>
  <HiddenSlides>12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Seattle Text</vt:lpstr>
      <vt:lpstr>Arial</vt:lpstr>
      <vt:lpstr>Calibri</vt:lpstr>
      <vt:lpstr>Office Theme</vt:lpstr>
      <vt:lpstr>North Downtown Mobility Action Program (NODO MAP)  Investments around North Downtown and the New Arena at Seattle Center</vt:lpstr>
      <vt:lpstr>Presentation Overview</vt:lpstr>
      <vt:lpstr>Background and Purpose</vt:lpstr>
      <vt:lpstr>Project Identification, Screening, Evaluation  Oct. 2017 to Oct. 2018</vt:lpstr>
      <vt:lpstr>Recent and Upcoming Transportation Projects in North Downtown</vt:lpstr>
      <vt:lpstr>Arena MUP Decision Projects</vt:lpstr>
      <vt:lpstr>Changes from Draft NODO MAP recommendations</vt:lpstr>
      <vt:lpstr>Changes from Draft NODO MAP recommendations (cont.)</vt:lpstr>
      <vt:lpstr>NODO MAP Finalization and Execution Plan Development Oct. 2018 to Dec. 2019 </vt:lpstr>
      <vt:lpstr>NODO MAP Priority Projects</vt:lpstr>
      <vt:lpstr>NODO MAP Funding Assumptions</vt:lpstr>
      <vt:lpstr>NODO MAP Funding Assumptions</vt:lpstr>
      <vt:lpstr>NODO MAP Project by Funding (DRAFT)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Thomas Street Redefined: 3 Key Transformative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Websites</vt:lpstr>
      <vt:lpstr>Comments/Questions?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Chow, Evelyn</dc:creator>
  <cp:lastModifiedBy>Yesuwan, Kay</cp:lastModifiedBy>
  <cp:revision>244</cp:revision>
  <cp:lastPrinted>2019-11-14T17:00:16Z</cp:lastPrinted>
  <dcterms:created xsi:type="dcterms:W3CDTF">2018-08-22T20:35:16Z</dcterms:created>
  <dcterms:modified xsi:type="dcterms:W3CDTF">2019-12-05T22:57:41Z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0x010100ABCE3134DFD7624997BFB71F0C359F62</vt:lpwstr>
  </property>
</Properties>
</file>